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Lst>
  <p:notesMasterIdLst>
    <p:notesMasterId r:id="rId19"/>
  </p:notesMasterIdLst>
  <p:sldIdLst>
    <p:sldId id="256" r:id="rId2"/>
    <p:sldId id="273" r:id="rId3"/>
    <p:sldId id="257" r:id="rId4"/>
    <p:sldId id="259" r:id="rId5"/>
    <p:sldId id="279" r:id="rId6"/>
    <p:sldId id="261" r:id="rId7"/>
    <p:sldId id="272" r:id="rId8"/>
    <p:sldId id="269" r:id="rId9"/>
    <p:sldId id="271" r:id="rId10"/>
    <p:sldId id="270" r:id="rId11"/>
    <p:sldId id="274" r:id="rId12"/>
    <p:sldId id="275" r:id="rId13"/>
    <p:sldId id="277" r:id="rId14"/>
    <p:sldId id="278" r:id="rId15"/>
    <p:sldId id="276" r:id="rId16"/>
    <p:sldId id="266" r:id="rId17"/>
    <p:sldId id="280" r:id="rId18"/>
  </p:sldIdLst>
  <p:sldSz cx="9144000" cy="5143500" type="screen16x9"/>
  <p:notesSz cx="6858000" cy="9144000"/>
  <p:embeddedFontLst>
    <p:embeddedFont>
      <p:font typeface="Bookman Old Style" panose="02050604050505020204" pitchFamily="18" charset="0"/>
      <p:regular r:id="rId20"/>
      <p:bold r:id="rId21"/>
      <p:italic r:id="rId22"/>
      <p:boldItalic r:id="rId23"/>
    </p:embeddedFont>
    <p:embeddedFont>
      <p:font typeface="Poppins" panose="00000500000000000000" pitchFamily="50"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100" d="100"/>
          <a:sy n="100" d="100"/>
        </p:scale>
        <p:origin x="1085"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e3c13158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e3c13158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e43b8ca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ce43b8ca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e68cdcec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e68cdce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e68cdce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e68cdce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e68cdce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e68cdce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49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585293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62681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721522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9673734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08317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161678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999989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665463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8624333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9951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99051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153539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069671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68229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546945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35269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17031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75449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8/25/2024</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71087484"/>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2.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27"/>
        <p:cNvGrpSpPr/>
        <p:nvPr/>
      </p:nvGrpSpPr>
      <p:grpSpPr>
        <a:xfrm>
          <a:off x="0" y="0"/>
          <a:ext cx="0" cy="0"/>
          <a:chOff x="0" y="0"/>
          <a:chExt cx="0" cy="0"/>
        </a:xfrm>
      </p:grpSpPr>
      <p:pic>
        <p:nvPicPr>
          <p:cNvPr id="2" name="Picture 1">
            <a:extLst>
              <a:ext uri="{FF2B5EF4-FFF2-40B4-BE49-F238E27FC236}">
                <a16:creationId xmlns:a16="http://schemas.microsoft.com/office/drawing/2014/main" id="{761F7823-1DAE-D00A-D7BA-F14422C938C8}"/>
              </a:ext>
            </a:extLst>
          </p:cNvPr>
          <p:cNvPicPr>
            <a:picLocks noChangeAspect="1"/>
          </p:cNvPicPr>
          <p:nvPr/>
        </p:nvPicPr>
        <p:blipFill>
          <a:blip r:embed="rId4"/>
          <a:stretch>
            <a:fillRect/>
          </a:stretch>
        </p:blipFill>
        <p:spPr>
          <a:xfrm>
            <a:off x="297180" y="299024"/>
            <a:ext cx="8004531" cy="6003398"/>
          </a:xfrm>
          <a:prstGeom prst="rect">
            <a:avLst/>
          </a:prstGeom>
        </p:spPr>
      </p:pic>
      <p:pic>
        <p:nvPicPr>
          <p:cNvPr id="128" name="Google Shape;128;p13"/>
          <p:cNvPicPr preferRelativeResize="0"/>
          <p:nvPr/>
        </p:nvPicPr>
        <p:blipFill rotWithShape="1">
          <a:blip r:embed="rId5"/>
          <a:srcRect t="1275" b="23748"/>
          <a:stretch/>
        </p:blipFill>
        <p:spPr>
          <a:xfrm>
            <a:off x="-364732" y="3766343"/>
            <a:ext cx="2208334" cy="1241823"/>
          </a:xfrm>
          <a:prstGeom prst="rect">
            <a:avLst/>
          </a:prstGeom>
          <a:noFill/>
        </p:spPr>
      </p:pic>
      <p:sp>
        <p:nvSpPr>
          <p:cNvPr id="129" name="Google Shape;129;p13"/>
          <p:cNvSpPr txBox="1">
            <a:spLocks noGrp="1"/>
          </p:cNvSpPr>
          <p:nvPr>
            <p:ph type="ctrTitle"/>
          </p:nvPr>
        </p:nvSpPr>
        <p:spPr>
          <a:xfrm>
            <a:off x="1334206" y="0"/>
            <a:ext cx="6475588" cy="146422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b="1" dirty="0"/>
              <a:t>NON-INVASIVE GLUCOMETER</a:t>
            </a:r>
          </a:p>
        </p:txBody>
      </p:sp>
      <p:sp>
        <p:nvSpPr>
          <p:cNvPr id="130" name="Google Shape;130;p13"/>
          <p:cNvSpPr txBox="1">
            <a:spLocks noGrp="1"/>
          </p:cNvSpPr>
          <p:nvPr>
            <p:ph type="subTitle" idx="1"/>
          </p:nvPr>
        </p:nvSpPr>
        <p:spPr>
          <a:xfrm>
            <a:off x="1196452" y="1240296"/>
            <a:ext cx="6751097" cy="1241822"/>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GB" sz="2000" dirty="0"/>
              <a:t>Product Overview</a:t>
            </a:r>
          </a:p>
        </p:txBody>
      </p:sp>
      <p:sp>
        <p:nvSpPr>
          <p:cNvPr id="131" name="Google Shape;131;p13"/>
          <p:cNvSpPr txBox="1"/>
          <p:nvPr/>
        </p:nvSpPr>
        <p:spPr>
          <a:xfrm>
            <a:off x="6869151" y="3935750"/>
            <a:ext cx="2094472" cy="107241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Aazir.M.A.M</a:t>
            </a:r>
            <a:r>
              <a:rPr lang="en-GB" sz="1100" dirty="0">
                <a:latin typeface="Poppins" panose="00000500000000000000" pitchFamily="50" charset="0"/>
                <a:ea typeface="Calibri"/>
                <a:cs typeface="Poppins" panose="00000500000000000000" pitchFamily="50" charset="0"/>
                <a:sym typeface="Calibri"/>
              </a:rPr>
              <a:t>   220005R</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Boralugoda.M.S</a:t>
            </a:r>
            <a:r>
              <a:rPr lang="en-GB" sz="1100" dirty="0">
                <a:latin typeface="Poppins" panose="00000500000000000000" pitchFamily="50" charset="0"/>
                <a:ea typeface="Calibri"/>
                <a:cs typeface="Poppins" panose="00000500000000000000" pitchFamily="50" charset="0"/>
                <a:sym typeface="Calibri"/>
              </a:rPr>
              <a:t>  220074B</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Liyanage.D.L.B.B</a:t>
            </a:r>
            <a:r>
              <a:rPr lang="en-GB" sz="1100" dirty="0">
                <a:latin typeface="Poppins" panose="00000500000000000000" pitchFamily="50" charset="0"/>
                <a:ea typeface="Calibri"/>
                <a:cs typeface="Poppins" panose="00000500000000000000" pitchFamily="50" charset="0"/>
                <a:sym typeface="Calibri"/>
              </a:rPr>
              <a:t>  220362G</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Madusanka.S.P.S</a:t>
            </a:r>
            <a:r>
              <a:rPr lang="en-GB" sz="1100" dirty="0">
                <a:latin typeface="Poppins" panose="00000500000000000000" pitchFamily="50" charset="0"/>
                <a:ea typeface="Calibri"/>
                <a:cs typeface="Poppins" panose="00000500000000000000" pitchFamily="50" charset="0"/>
                <a:sym typeface="Calibri"/>
              </a:rPr>
              <a:t>  220374U</a:t>
            </a:r>
            <a:endParaRPr lang="en-US" sz="1100" dirty="0">
              <a:latin typeface="Poppins" panose="00000500000000000000" pitchFamily="50" charset="0"/>
              <a:ea typeface="Calibri"/>
              <a:cs typeface="Poppins" panose="00000500000000000000" pitchFamily="50"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9F6128-57AD-3D94-5ECF-4D721F168301}"/>
              </a:ext>
            </a:extLst>
          </p:cNvPr>
          <p:cNvPicPr>
            <a:picLocks noChangeAspect="1"/>
          </p:cNvPicPr>
          <p:nvPr/>
        </p:nvPicPr>
        <p:blipFill rotWithShape="1">
          <a:blip r:embed="rId2"/>
          <a:srcRect l="15326" t="8608" r="13034" b="14356"/>
          <a:stretch/>
        </p:blipFill>
        <p:spPr>
          <a:xfrm>
            <a:off x="333828" y="879476"/>
            <a:ext cx="5072744" cy="3852181"/>
          </a:xfrm>
          <a:prstGeom prst="rect">
            <a:avLst/>
          </a:prstGeom>
        </p:spPr>
      </p:pic>
      <p:pic>
        <p:nvPicPr>
          <p:cNvPr id="11" name="Picture 10">
            <a:extLst>
              <a:ext uri="{FF2B5EF4-FFF2-40B4-BE49-F238E27FC236}">
                <a16:creationId xmlns:a16="http://schemas.microsoft.com/office/drawing/2014/main" id="{CBC17CB3-B70A-6622-326F-CA8685F6ED38}"/>
              </a:ext>
            </a:extLst>
          </p:cNvPr>
          <p:cNvPicPr>
            <a:picLocks noChangeAspect="1"/>
          </p:cNvPicPr>
          <p:nvPr/>
        </p:nvPicPr>
        <p:blipFill rotWithShape="1">
          <a:blip r:embed="rId3"/>
          <a:srcRect l="12734" t="11993" r="12296" b="15202"/>
          <a:stretch/>
        </p:blipFill>
        <p:spPr>
          <a:xfrm>
            <a:off x="5653313" y="383808"/>
            <a:ext cx="3004458" cy="2187942"/>
          </a:xfrm>
          <a:prstGeom prst="rect">
            <a:avLst/>
          </a:prstGeom>
        </p:spPr>
      </p:pic>
      <p:sp>
        <p:nvSpPr>
          <p:cNvPr id="12" name="TextBox 11">
            <a:extLst>
              <a:ext uri="{FF2B5EF4-FFF2-40B4-BE49-F238E27FC236}">
                <a16:creationId xmlns:a16="http://schemas.microsoft.com/office/drawing/2014/main" id="{FE854DA5-A9D5-2A11-0BC3-C8321C71734C}"/>
              </a:ext>
            </a:extLst>
          </p:cNvPr>
          <p:cNvSpPr txBox="1"/>
          <p:nvPr/>
        </p:nvSpPr>
        <p:spPr>
          <a:xfrm>
            <a:off x="1273628" y="199407"/>
            <a:ext cx="3193143" cy="523220"/>
          </a:xfrm>
          <a:prstGeom prst="rect">
            <a:avLst/>
          </a:prstGeom>
          <a:noFill/>
        </p:spPr>
        <p:txBody>
          <a:bodyPr wrap="square" rtlCol="0">
            <a:spAutoFit/>
          </a:bodyPr>
          <a:lstStyle/>
          <a:p>
            <a:pPr algn="ctr"/>
            <a:r>
              <a:rPr lang="en-US" sz="2800" b="1" dirty="0"/>
              <a:t>EMITTER PCB</a:t>
            </a:r>
          </a:p>
        </p:txBody>
      </p:sp>
      <p:pic>
        <p:nvPicPr>
          <p:cNvPr id="14" name="Picture 13">
            <a:extLst>
              <a:ext uri="{FF2B5EF4-FFF2-40B4-BE49-F238E27FC236}">
                <a16:creationId xmlns:a16="http://schemas.microsoft.com/office/drawing/2014/main" id="{3C5EFF83-275E-2742-620D-0CEFDF1A62E7}"/>
              </a:ext>
            </a:extLst>
          </p:cNvPr>
          <p:cNvPicPr>
            <a:picLocks noChangeAspect="1"/>
          </p:cNvPicPr>
          <p:nvPr/>
        </p:nvPicPr>
        <p:blipFill rotWithShape="1">
          <a:blip r:embed="rId4"/>
          <a:srcRect l="15237" t="3494" r="19007" b="5022"/>
          <a:stretch/>
        </p:blipFill>
        <p:spPr>
          <a:xfrm>
            <a:off x="5705395" y="2638934"/>
            <a:ext cx="2900293" cy="2275697"/>
          </a:xfrm>
          <a:prstGeom prst="rect">
            <a:avLst/>
          </a:prstGeom>
          <a:ln w="88900" cap="sq" cmpd="thickThin">
            <a:noFill/>
            <a:prstDash val="solid"/>
            <a:miter lim="800000"/>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36353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AE4D-B3C0-454B-B769-18F8FF0073D6}"/>
              </a:ext>
            </a:extLst>
          </p:cNvPr>
          <p:cNvSpPr>
            <a:spLocks noGrp="1"/>
          </p:cNvSpPr>
          <p:nvPr>
            <p:ph type="title"/>
          </p:nvPr>
        </p:nvSpPr>
        <p:spPr>
          <a:xfrm>
            <a:off x="689340" y="0"/>
            <a:ext cx="7765321" cy="994741"/>
          </a:xfrm>
        </p:spPr>
        <p:txBody>
          <a:bodyPr/>
          <a:lstStyle/>
          <a:p>
            <a:r>
              <a:rPr lang="en-US" dirty="0"/>
              <a:t>Enclosure</a:t>
            </a:r>
          </a:p>
        </p:txBody>
      </p:sp>
      <p:pic>
        <p:nvPicPr>
          <p:cNvPr id="10" name="Picture 9">
            <a:extLst>
              <a:ext uri="{FF2B5EF4-FFF2-40B4-BE49-F238E27FC236}">
                <a16:creationId xmlns:a16="http://schemas.microsoft.com/office/drawing/2014/main" id="{75B8830B-321C-9641-FB32-6115E21DCF52}"/>
              </a:ext>
            </a:extLst>
          </p:cNvPr>
          <p:cNvPicPr>
            <a:picLocks noChangeAspect="1"/>
          </p:cNvPicPr>
          <p:nvPr/>
        </p:nvPicPr>
        <p:blipFill rotWithShape="1">
          <a:blip r:embed="rId2"/>
          <a:srcRect l="25737" t="7087" r="26142" b="8029"/>
          <a:stretch/>
        </p:blipFill>
        <p:spPr>
          <a:xfrm>
            <a:off x="689339" y="1059400"/>
            <a:ext cx="3387436" cy="3274244"/>
          </a:xfrm>
          <a:prstGeom prst="rect">
            <a:avLst/>
          </a:prstGeom>
          <a:solidFill>
            <a:srgbClr val="FFFFFF">
              <a:shade val="85000"/>
            </a:srgbClr>
          </a:solidFill>
          <a:ln w="190500" cap="rnd">
            <a:noFill/>
          </a:ln>
          <a:effectLst>
            <a:outerShdw blurRad="50000" algn="tl" rotWithShape="0">
              <a:srgbClr val="000000">
                <a:alpha val="41000"/>
              </a:srgbClr>
            </a:outerShdw>
          </a:effectLst>
        </p:spPr>
      </p:pic>
      <p:pic>
        <p:nvPicPr>
          <p:cNvPr id="12" name="Picture 11">
            <a:extLst>
              <a:ext uri="{FF2B5EF4-FFF2-40B4-BE49-F238E27FC236}">
                <a16:creationId xmlns:a16="http://schemas.microsoft.com/office/drawing/2014/main" id="{32F012D3-9CAF-3B2F-1B85-A445B12F2453}"/>
              </a:ext>
            </a:extLst>
          </p:cNvPr>
          <p:cNvPicPr>
            <a:picLocks noChangeAspect="1"/>
          </p:cNvPicPr>
          <p:nvPr/>
        </p:nvPicPr>
        <p:blipFill rotWithShape="1">
          <a:blip r:embed="rId3"/>
          <a:srcRect l="24646" t="10110" r="27805" b="9188"/>
          <a:stretch/>
        </p:blipFill>
        <p:spPr>
          <a:xfrm>
            <a:off x="4933966" y="1059400"/>
            <a:ext cx="3520694" cy="3274244"/>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9483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C99-BE3A-137A-E639-B98FAA5514E9}"/>
              </a:ext>
            </a:extLst>
          </p:cNvPr>
          <p:cNvSpPr>
            <a:spLocks noGrp="1"/>
          </p:cNvSpPr>
          <p:nvPr>
            <p:ph type="title"/>
          </p:nvPr>
        </p:nvSpPr>
        <p:spPr>
          <a:xfrm>
            <a:off x="689339" y="0"/>
            <a:ext cx="7765321" cy="852055"/>
          </a:xfrm>
        </p:spPr>
        <p:txBody>
          <a:bodyPr>
            <a:normAutofit/>
          </a:bodyPr>
          <a:lstStyle/>
          <a:p>
            <a:r>
              <a:rPr lang="en-US" sz="2800" dirty="0"/>
              <a:t>Inside View</a:t>
            </a:r>
          </a:p>
        </p:txBody>
      </p:sp>
      <p:pic>
        <p:nvPicPr>
          <p:cNvPr id="4" name="Picture 3">
            <a:extLst>
              <a:ext uri="{FF2B5EF4-FFF2-40B4-BE49-F238E27FC236}">
                <a16:creationId xmlns:a16="http://schemas.microsoft.com/office/drawing/2014/main" id="{271B455A-CE13-7E30-F996-D71B47C45AD9}"/>
              </a:ext>
            </a:extLst>
          </p:cNvPr>
          <p:cNvPicPr>
            <a:picLocks noChangeAspect="1"/>
          </p:cNvPicPr>
          <p:nvPr/>
        </p:nvPicPr>
        <p:blipFill rotWithShape="1">
          <a:blip r:embed="rId2"/>
          <a:srcRect l="26098" t="13851" r="37886" b="12267"/>
          <a:stretch/>
        </p:blipFill>
        <p:spPr>
          <a:xfrm>
            <a:off x="514990" y="994738"/>
            <a:ext cx="3739376" cy="3508917"/>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6E3B25EC-198E-528D-0DC8-D7679559913E}"/>
              </a:ext>
            </a:extLst>
          </p:cNvPr>
          <p:cNvPicPr>
            <a:picLocks noChangeAspect="1"/>
          </p:cNvPicPr>
          <p:nvPr/>
        </p:nvPicPr>
        <p:blipFill rotWithShape="1">
          <a:blip r:embed="rId3"/>
          <a:srcRect l="20000" t="17907" r="31789" b="6329"/>
          <a:stretch/>
        </p:blipFill>
        <p:spPr>
          <a:xfrm>
            <a:off x="4889636" y="994737"/>
            <a:ext cx="3856285" cy="3508917"/>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1573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3892-D748-9CFA-B572-8A4CD6A35714}"/>
              </a:ext>
            </a:extLst>
          </p:cNvPr>
          <p:cNvSpPr>
            <a:spLocks noGrp="1"/>
          </p:cNvSpPr>
          <p:nvPr>
            <p:ph type="title"/>
          </p:nvPr>
        </p:nvSpPr>
        <p:spPr>
          <a:xfrm>
            <a:off x="685347" y="55416"/>
            <a:ext cx="7765321" cy="994741"/>
          </a:xfrm>
        </p:spPr>
        <p:txBody>
          <a:bodyPr>
            <a:normAutofit/>
          </a:bodyPr>
          <a:lstStyle/>
          <a:p>
            <a:r>
              <a:rPr lang="en-US" sz="2800" dirty="0"/>
              <a:t>Budget </a:t>
            </a:r>
            <a:r>
              <a:rPr lang="en-US" sz="2800" dirty="0" err="1"/>
              <a:t>allocATION</a:t>
            </a:r>
            <a:endParaRPr lang="en-US" sz="2800" dirty="0"/>
          </a:p>
        </p:txBody>
      </p:sp>
      <p:pic>
        <p:nvPicPr>
          <p:cNvPr id="4" name="Picture 3">
            <a:extLst>
              <a:ext uri="{FF2B5EF4-FFF2-40B4-BE49-F238E27FC236}">
                <a16:creationId xmlns:a16="http://schemas.microsoft.com/office/drawing/2014/main" id="{8267AB07-BAE1-A80E-9F29-016D3EB71B54}"/>
              </a:ext>
            </a:extLst>
          </p:cNvPr>
          <p:cNvPicPr>
            <a:picLocks noChangeAspect="1"/>
          </p:cNvPicPr>
          <p:nvPr/>
        </p:nvPicPr>
        <p:blipFill rotWithShape="1">
          <a:blip r:embed="rId2"/>
          <a:srcRect l="10620" t="7032" r="13003" b="14805"/>
          <a:stretch/>
        </p:blipFill>
        <p:spPr>
          <a:xfrm>
            <a:off x="1191363" y="1163785"/>
            <a:ext cx="6761273" cy="3375102"/>
          </a:xfrm>
          <a:prstGeom prst="rect">
            <a:avLst/>
          </a:prstGeom>
          <a:ln w="228600" cap="sq" cmpd="thickThin">
            <a:noFill/>
            <a:prstDash val="solid"/>
            <a:miter lim="800000"/>
          </a:ln>
          <a:effectLst>
            <a:innerShdw blurRad="76200">
              <a:srgbClr val="000000"/>
            </a:innerShdw>
          </a:effectLst>
        </p:spPr>
      </p:pic>
      <p:pic>
        <p:nvPicPr>
          <p:cNvPr id="3" name="Google Shape;128;p13">
            <a:extLst>
              <a:ext uri="{FF2B5EF4-FFF2-40B4-BE49-F238E27FC236}">
                <a16:creationId xmlns:a16="http://schemas.microsoft.com/office/drawing/2014/main" id="{B4F5E447-9E19-18B9-F08B-D2915C95342D}"/>
              </a:ext>
            </a:extLst>
          </p:cNvPr>
          <p:cNvPicPr preferRelativeResize="0"/>
          <p:nvPr/>
        </p:nvPicPr>
        <p:blipFill rotWithShape="1">
          <a:blip r:embed="rId3"/>
          <a:srcRect t="1275" b="23748"/>
          <a:stretch/>
        </p:blipFill>
        <p:spPr>
          <a:xfrm>
            <a:off x="-364732" y="3773963"/>
            <a:ext cx="2208334" cy="1241823"/>
          </a:xfrm>
          <a:prstGeom prst="rect">
            <a:avLst/>
          </a:prstGeom>
          <a:noFill/>
        </p:spPr>
      </p:pic>
    </p:spTree>
    <p:extLst>
      <p:ext uri="{BB962C8B-B14F-4D97-AF65-F5344CB8AC3E}">
        <p14:creationId xmlns:p14="http://schemas.microsoft.com/office/powerpoint/2010/main" val="81800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4A87-C1C5-15D1-AE84-3E049BD5FA05}"/>
              </a:ext>
            </a:extLst>
          </p:cNvPr>
          <p:cNvSpPr>
            <a:spLocks noGrp="1"/>
          </p:cNvSpPr>
          <p:nvPr>
            <p:ph type="title"/>
          </p:nvPr>
        </p:nvSpPr>
        <p:spPr>
          <a:xfrm>
            <a:off x="689339" y="0"/>
            <a:ext cx="7765321" cy="994741"/>
          </a:xfrm>
        </p:spPr>
        <p:txBody>
          <a:bodyPr>
            <a:normAutofit/>
          </a:bodyPr>
          <a:lstStyle/>
          <a:p>
            <a:r>
              <a:rPr lang="en-US" sz="2800" dirty="0"/>
              <a:t>MARKETING PLAN</a:t>
            </a:r>
          </a:p>
        </p:txBody>
      </p:sp>
      <p:sp>
        <p:nvSpPr>
          <p:cNvPr id="4" name="TextBox 3">
            <a:extLst>
              <a:ext uri="{FF2B5EF4-FFF2-40B4-BE49-F238E27FC236}">
                <a16:creationId xmlns:a16="http://schemas.microsoft.com/office/drawing/2014/main" id="{60D635E7-5833-6DD4-DFA4-620915182563}"/>
              </a:ext>
            </a:extLst>
          </p:cNvPr>
          <p:cNvSpPr txBox="1"/>
          <p:nvPr/>
        </p:nvSpPr>
        <p:spPr>
          <a:xfrm>
            <a:off x="394011" y="994741"/>
            <a:ext cx="8467491" cy="3693319"/>
          </a:xfrm>
          <a:prstGeom prst="rect">
            <a:avLst/>
          </a:prstGeom>
          <a:noFill/>
        </p:spPr>
        <p:txBody>
          <a:bodyPr wrap="square">
            <a:spAutoFit/>
          </a:bodyPr>
          <a:lstStyle/>
          <a:p>
            <a:pPr marL="285750" indent="-285750" algn="just">
              <a:buFont typeface="Wingdings" panose="05000000000000000000" pitchFamily="2" charset="2"/>
              <a:buChar char="ü"/>
            </a:pPr>
            <a:r>
              <a:rPr lang="en-US" dirty="0"/>
              <a:t>Our marketing strategy will focus on educating the public about the convenience and safety of our non-invasive glucometer for at-home use, emphasizing the importance of consulting healthcare professionals for diagnosis and treatment. </a:t>
            </a:r>
          </a:p>
          <a:p>
            <a:pPr algn="just"/>
            <a:endParaRPr lang="en-US" dirty="0"/>
          </a:p>
          <a:p>
            <a:pPr marL="285750" indent="-285750" algn="just">
              <a:buFont typeface="Wingdings" panose="05000000000000000000" pitchFamily="2" charset="2"/>
              <a:buChar char="ü"/>
            </a:pPr>
            <a:r>
              <a:rPr lang="en-US" dirty="0"/>
              <a:t>We will collaborate with local pharmacies, and clinics, and run online campaigns targeting those managing diabetes. The glucometer will be available at local pharmacies and through an online store, ensuring easy access across Sri Lanka. </a:t>
            </a:r>
          </a:p>
          <a:p>
            <a:pPr algn="just"/>
            <a:endParaRPr lang="en-US" dirty="0"/>
          </a:p>
          <a:p>
            <a:pPr marL="285750" indent="-285750" algn="just">
              <a:buFont typeface="Wingdings" panose="05000000000000000000" pitchFamily="2" charset="2"/>
              <a:buChar char="ü"/>
            </a:pPr>
            <a:r>
              <a:rPr lang="en-US" dirty="0"/>
              <a:t>Our after-sale service will guide proper use, customer support, and routine updates, reinforcing that the device is a supplementary tool and not a replacement for professional medical advice.</a:t>
            </a:r>
          </a:p>
        </p:txBody>
      </p:sp>
    </p:spTree>
    <p:extLst>
      <p:ext uri="{BB962C8B-B14F-4D97-AF65-F5344CB8AC3E}">
        <p14:creationId xmlns:p14="http://schemas.microsoft.com/office/powerpoint/2010/main" val="87490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5B39-680D-2F5F-2BEE-72B65E7CEDDA}"/>
              </a:ext>
            </a:extLst>
          </p:cNvPr>
          <p:cNvSpPr>
            <a:spLocks noGrp="1"/>
          </p:cNvSpPr>
          <p:nvPr>
            <p:ph type="title"/>
          </p:nvPr>
        </p:nvSpPr>
        <p:spPr>
          <a:xfrm>
            <a:off x="689339" y="301083"/>
            <a:ext cx="7765321" cy="994741"/>
          </a:xfrm>
        </p:spPr>
        <p:txBody>
          <a:bodyPr>
            <a:normAutofit/>
          </a:bodyPr>
          <a:lstStyle/>
          <a:p>
            <a:r>
              <a:rPr lang="en-US" sz="2800"/>
              <a:t>Task allocation</a:t>
            </a:r>
            <a:endParaRPr lang="en-US" sz="3600" dirty="0"/>
          </a:p>
        </p:txBody>
      </p:sp>
      <p:sp>
        <p:nvSpPr>
          <p:cNvPr id="4" name="TextBox 3">
            <a:extLst>
              <a:ext uri="{FF2B5EF4-FFF2-40B4-BE49-F238E27FC236}">
                <a16:creationId xmlns:a16="http://schemas.microsoft.com/office/drawing/2014/main" id="{340D975C-278C-8CE4-F812-477DB14D865E}"/>
              </a:ext>
            </a:extLst>
          </p:cNvPr>
          <p:cNvSpPr txBox="1"/>
          <p:nvPr/>
        </p:nvSpPr>
        <p:spPr>
          <a:xfrm>
            <a:off x="973872" y="1185128"/>
            <a:ext cx="7196254" cy="2812950"/>
          </a:xfrm>
          <a:prstGeom prst="rect">
            <a:avLst/>
          </a:prstGeom>
          <a:noFill/>
        </p:spPr>
        <p:txBody>
          <a:bodyPr wrap="square">
            <a:spAutoFit/>
          </a:bodyPr>
          <a:lstStyle/>
          <a:p>
            <a:pPr>
              <a:lnSpc>
                <a:spcPct val="150000"/>
              </a:lnSpc>
            </a:pPr>
            <a:r>
              <a:rPr lang="en-US" sz="1800" b="0" i="0" u="none" strike="noStrike" baseline="0" dirty="0">
                <a:latin typeface="LMRoman12-Regular"/>
              </a:rPr>
              <a:t>• </a:t>
            </a:r>
            <a:r>
              <a:rPr lang="en-US" sz="2000" b="1" i="0" u="none" strike="noStrike" baseline="0" dirty="0">
                <a:latin typeface="LMRoman12-Bold"/>
              </a:rPr>
              <a:t>Research: </a:t>
            </a:r>
            <a:r>
              <a:rPr lang="en-US" sz="2000" b="0" i="0" u="none" strike="noStrike" baseline="0" dirty="0">
                <a:latin typeface="LMRoman12-Regular"/>
              </a:rPr>
              <a:t>Aazir, </a:t>
            </a:r>
            <a:r>
              <a:rPr lang="en-US" sz="2000" b="0" i="0" u="none" strike="noStrike" baseline="0" dirty="0" err="1">
                <a:latin typeface="LMRoman12-Regular"/>
              </a:rPr>
              <a:t>Manuri</a:t>
            </a:r>
            <a:r>
              <a:rPr lang="en-US" sz="2000" b="0" i="0" u="none" strike="noStrike" baseline="0" dirty="0">
                <a:latin typeface="LMRoman12-Regular"/>
              </a:rPr>
              <a:t>, </a:t>
            </a:r>
            <a:r>
              <a:rPr lang="en-US" sz="2000" b="0" i="0" u="none" strike="noStrike" baseline="0" dirty="0" err="1">
                <a:latin typeface="LMRoman12-Regular"/>
              </a:rPr>
              <a:t>Banuka</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Circuit Development and Implementation: </a:t>
            </a:r>
            <a:r>
              <a:rPr lang="en-US" sz="2000" b="0" i="0" u="none" strike="noStrike" baseline="0" dirty="0">
                <a:latin typeface="LMRoman12-Regular"/>
              </a:rPr>
              <a:t>Aazir, </a:t>
            </a:r>
            <a:r>
              <a:rPr lang="en-US" sz="2000" b="0" i="0" u="none" strike="noStrike" baseline="0" dirty="0" err="1">
                <a:latin typeface="LMRoman12-Regular"/>
              </a:rPr>
              <a:t>Banuka</a:t>
            </a:r>
            <a:r>
              <a:rPr lang="en-US" sz="2000" b="0" i="0" u="none" strike="noStrike" baseline="0" dirty="0">
                <a:latin typeface="LMRoman12-Regular"/>
              </a:rPr>
              <a:t>, </a:t>
            </a:r>
            <a:r>
              <a:rPr lang="en-US" sz="2000" b="0" i="0" u="none" strike="noStrike" baseline="0" dirty="0" err="1">
                <a:latin typeface="LMRoman12-Regular"/>
              </a:rPr>
              <a:t>Sahan</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PCB Design: </a:t>
            </a:r>
            <a:r>
              <a:rPr lang="en-US" sz="2000" b="0" i="0" u="none" strike="noStrike" baseline="0" dirty="0" err="1">
                <a:latin typeface="LMRoman12-Regular"/>
              </a:rPr>
              <a:t>Sahan</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Enclosure Design: </a:t>
            </a:r>
            <a:r>
              <a:rPr lang="en-US" sz="2000" b="0" i="0" u="none" strike="noStrike" baseline="0" dirty="0">
                <a:latin typeface="LMRoman12-Regular"/>
              </a:rPr>
              <a:t>Aazir, </a:t>
            </a:r>
            <a:r>
              <a:rPr lang="en-US" sz="2000" b="0" i="0" u="none" strike="noStrike" baseline="0" dirty="0" err="1">
                <a:latin typeface="LMRoman12-Regular"/>
              </a:rPr>
              <a:t>Manuri</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Code: </a:t>
            </a:r>
            <a:r>
              <a:rPr lang="en-US" sz="2000" b="0" i="0" u="none" strike="noStrike" baseline="0" dirty="0">
                <a:latin typeface="LMRoman12-Regular"/>
              </a:rPr>
              <a:t>Aazir, </a:t>
            </a:r>
            <a:r>
              <a:rPr lang="en-US" sz="2000" b="0" i="0" u="none" strike="noStrike" baseline="0" dirty="0" err="1">
                <a:latin typeface="LMRoman12-Regular"/>
              </a:rPr>
              <a:t>Banuka</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Documentation: </a:t>
            </a:r>
            <a:r>
              <a:rPr lang="en-US" sz="2000" b="0" i="0" u="none" strike="noStrike" baseline="0" dirty="0" err="1">
                <a:latin typeface="LMRoman12-Regular"/>
              </a:rPr>
              <a:t>Manuri</a:t>
            </a:r>
            <a:r>
              <a:rPr lang="en-US" sz="2000" b="0" i="0" u="none" strike="noStrike" baseline="0" dirty="0">
                <a:latin typeface="LMRoman12-Regular"/>
              </a:rPr>
              <a:t>, </a:t>
            </a:r>
            <a:r>
              <a:rPr lang="en-US" sz="2000" b="0" i="0" u="none" strike="noStrike" baseline="0" dirty="0" err="1">
                <a:latin typeface="LMRoman12-Regular"/>
              </a:rPr>
              <a:t>Banuka</a:t>
            </a:r>
            <a:endParaRPr lang="en-US" dirty="0"/>
          </a:p>
        </p:txBody>
      </p:sp>
      <p:pic>
        <p:nvPicPr>
          <p:cNvPr id="6" name="Picture 5">
            <a:extLst>
              <a:ext uri="{FF2B5EF4-FFF2-40B4-BE49-F238E27FC236}">
                <a16:creationId xmlns:a16="http://schemas.microsoft.com/office/drawing/2014/main" id="{E09101EC-02B3-9C20-5982-53B85A86D809}"/>
              </a:ext>
            </a:extLst>
          </p:cNvPr>
          <p:cNvPicPr>
            <a:picLocks noChangeAspect="1"/>
          </p:cNvPicPr>
          <p:nvPr/>
        </p:nvPicPr>
        <p:blipFill>
          <a:blip r:embed="rId2"/>
          <a:stretch>
            <a:fillRect/>
          </a:stretch>
        </p:blipFill>
        <p:spPr>
          <a:xfrm>
            <a:off x="3497580" y="908624"/>
            <a:ext cx="6701511" cy="5026133"/>
          </a:xfrm>
          <a:prstGeom prst="rect">
            <a:avLst/>
          </a:prstGeom>
        </p:spPr>
      </p:pic>
      <p:pic>
        <p:nvPicPr>
          <p:cNvPr id="3" name="Google Shape;128;p13">
            <a:extLst>
              <a:ext uri="{FF2B5EF4-FFF2-40B4-BE49-F238E27FC236}">
                <a16:creationId xmlns:a16="http://schemas.microsoft.com/office/drawing/2014/main" id="{AE6BF200-7034-001D-C4BB-CE8EDFE1D751}"/>
              </a:ext>
            </a:extLst>
          </p:cNvPr>
          <p:cNvPicPr preferRelativeResize="0"/>
          <p:nvPr/>
        </p:nvPicPr>
        <p:blipFill rotWithShape="1">
          <a:blip r:embed="rId3"/>
          <a:srcRect t="1275" b="23748"/>
          <a:stretch/>
        </p:blipFill>
        <p:spPr>
          <a:xfrm>
            <a:off x="-364732" y="3789203"/>
            <a:ext cx="2208334" cy="1241823"/>
          </a:xfrm>
          <a:prstGeom prst="rect">
            <a:avLst/>
          </a:prstGeom>
          <a:noFill/>
        </p:spPr>
      </p:pic>
    </p:spTree>
    <p:extLst>
      <p:ext uri="{BB962C8B-B14F-4D97-AF65-F5344CB8AC3E}">
        <p14:creationId xmlns:p14="http://schemas.microsoft.com/office/powerpoint/2010/main" val="184671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pic>
        <p:nvPicPr>
          <p:cNvPr id="3" name="Picture 2" descr="A blue and black logo">
            <a:extLst>
              <a:ext uri="{FF2B5EF4-FFF2-40B4-BE49-F238E27FC236}">
                <a16:creationId xmlns:a16="http://schemas.microsoft.com/office/drawing/2014/main" id="{86741DD8-3F24-9709-4A10-EDF377B38238}"/>
              </a:ext>
            </a:extLst>
          </p:cNvPr>
          <p:cNvPicPr>
            <a:picLocks noChangeAspect="1"/>
          </p:cNvPicPr>
          <p:nvPr/>
        </p:nvPicPr>
        <p:blipFill rotWithShape="1">
          <a:blip r:embed="rId4">
            <a:alphaModFix amt="35000"/>
            <a:extLst>
              <a:ext uri="{BEBA8EAE-BF5A-486C-A8C5-ECC9F3942E4B}">
                <a14:imgProps xmlns:a14="http://schemas.microsoft.com/office/drawing/2010/main">
                  <a14:imgLayer r:embed="rId5">
                    <a14:imgEffect>
                      <a14:brightnessContrast bright="-20000" contrast="-40000"/>
                    </a14:imgEffect>
                  </a14:imgLayer>
                </a14:imgProps>
              </a:ext>
            </a:extLst>
          </a:blip>
          <a:srcRect t="1275" b="23748"/>
          <a:stretch/>
        </p:blipFill>
        <p:spPr>
          <a:xfrm>
            <a:off x="20" y="-448536"/>
            <a:ext cx="9143980" cy="5141978"/>
          </a:xfrm>
          <a:prstGeom prst="rect">
            <a:avLst/>
          </a:prstGeom>
        </p:spPr>
      </p:pic>
      <p:sp>
        <p:nvSpPr>
          <p:cNvPr id="195" name="Google Shape;195;p23"/>
          <p:cNvSpPr txBox="1">
            <a:spLocks noGrp="1"/>
          </p:cNvSpPr>
          <p:nvPr>
            <p:ph type="title"/>
          </p:nvPr>
        </p:nvSpPr>
        <p:spPr>
          <a:xfrm>
            <a:off x="1196452" y="2136461"/>
            <a:ext cx="6751097" cy="870579"/>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5400" dirty="0">
                <a:sym typeface="Calibri"/>
              </a:rPr>
              <a:t>  THANK YOU </a:t>
            </a:r>
          </a:p>
        </p:txBody>
      </p:sp>
      <p:sp>
        <p:nvSpPr>
          <p:cNvPr id="2" name="TextBox 1">
            <a:extLst>
              <a:ext uri="{FF2B5EF4-FFF2-40B4-BE49-F238E27FC236}">
                <a16:creationId xmlns:a16="http://schemas.microsoft.com/office/drawing/2014/main" id="{F43E7F55-1964-964B-6089-BBB94EAA12A9}"/>
              </a:ext>
            </a:extLst>
          </p:cNvPr>
          <p:cNvSpPr txBox="1"/>
          <p:nvPr/>
        </p:nvSpPr>
        <p:spPr>
          <a:xfrm>
            <a:off x="5795360" y="4508776"/>
            <a:ext cx="2456539" cy="369332"/>
          </a:xfrm>
          <a:prstGeom prst="rect">
            <a:avLst/>
          </a:prstGeom>
          <a:noFill/>
        </p:spPr>
        <p:txBody>
          <a:bodyPr wrap="square" rtlCol="0">
            <a:spAutoFit/>
          </a:bodyPr>
          <a:lstStyle/>
          <a:p>
            <a:r>
              <a:rPr lang="en-US" dirty="0"/>
              <a:t>For further reference </a:t>
            </a:r>
            <a:endParaRPr lang="en-AE" dirty="0"/>
          </a:p>
        </p:txBody>
      </p:sp>
      <p:pic>
        <p:nvPicPr>
          <p:cNvPr id="5" name="Picture 4" descr="A qr code on a white background&#10;&#10;Description automatically generated">
            <a:extLst>
              <a:ext uri="{FF2B5EF4-FFF2-40B4-BE49-F238E27FC236}">
                <a16:creationId xmlns:a16="http://schemas.microsoft.com/office/drawing/2014/main" id="{259C0D4A-9DE3-3167-15A5-CC0D03DD7393}"/>
              </a:ext>
            </a:extLst>
          </p:cNvPr>
          <p:cNvPicPr>
            <a:picLocks noChangeAspect="1"/>
          </p:cNvPicPr>
          <p:nvPr/>
        </p:nvPicPr>
        <p:blipFill>
          <a:blip r:embed="rId6"/>
          <a:stretch>
            <a:fillRect/>
          </a:stretch>
        </p:blipFill>
        <p:spPr>
          <a:xfrm>
            <a:off x="8192699" y="4192859"/>
            <a:ext cx="813270" cy="813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6451" y="382006"/>
            <a:ext cx="6751097" cy="870579"/>
          </a:xfrm>
          <a:prstGeom prst="rect">
            <a:avLst/>
          </a:prstGeom>
        </p:spPr>
        <p:txBody>
          <a:bodyPr spcFirstLastPara="1" vert="horz" lIns="91440" tIns="45720" rIns="91440" bIns="45720" rtlCol="0" anchor="b" anchorCtr="0">
            <a:normAutofit fontScale="90000"/>
          </a:bodyPr>
          <a:lstStyle/>
          <a:p>
            <a:pPr marL="0" lvl="0" indent="0" defTabSz="914400">
              <a:spcBef>
                <a:spcPct val="0"/>
              </a:spcBef>
              <a:spcAft>
                <a:spcPts val="0"/>
              </a:spcAft>
            </a:pPr>
            <a:r>
              <a:rPr lang="en-US" sz="6000" dirty="0">
                <a:sym typeface="Calibri"/>
              </a:rPr>
              <a:t>Q &amp; A</a:t>
            </a:r>
          </a:p>
        </p:txBody>
      </p:sp>
      <mc:AlternateContent xmlns:mc="http://schemas.openxmlformats.org/markup-compatibility/2006">
        <mc:Choice xmlns:am3d="http://schemas.microsoft.com/office/drawing/2017/model3d" Requires="am3d">
          <p:graphicFrame>
            <p:nvGraphicFramePr>
              <p:cNvPr id="2" name="3D Model 1" descr="Light Gray Question mark">
                <a:extLst>
                  <a:ext uri="{FF2B5EF4-FFF2-40B4-BE49-F238E27FC236}">
                    <a16:creationId xmlns:a16="http://schemas.microsoft.com/office/drawing/2014/main" id="{DFBCDD4A-9083-3370-B468-D2445A9D9929}"/>
                  </a:ext>
                </a:extLst>
              </p:cNvPr>
              <p:cNvGraphicFramePr>
                <a:graphicFrameLocks noChangeAspect="1"/>
              </p:cNvGraphicFramePr>
              <p:nvPr>
                <p:extLst>
                  <p:ext uri="{D42A27DB-BD31-4B8C-83A1-F6EECF244321}">
                    <p14:modId xmlns:p14="http://schemas.microsoft.com/office/powerpoint/2010/main" val="2077201683"/>
                  </p:ext>
                </p:extLst>
              </p:nvPr>
            </p:nvGraphicFramePr>
            <p:xfrm>
              <a:off x="3636288" y="1568392"/>
              <a:ext cx="1871409" cy="3032882"/>
            </p:xfrm>
            <a:graphic>
              <a:graphicData uri="http://schemas.microsoft.com/office/drawing/2017/model3d">
                <am3d:model3d r:embed="rId4">
                  <am3d:spPr>
                    <a:xfrm>
                      <a:off x="0" y="0"/>
                      <a:ext cx="1871409" cy="3032882"/>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37685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Question mark">
                <a:extLst>
                  <a:ext uri="{FF2B5EF4-FFF2-40B4-BE49-F238E27FC236}">
                    <a16:creationId xmlns:a16="http://schemas.microsoft.com/office/drawing/2014/main" id="{DFBCDD4A-9083-3370-B468-D2445A9D9929}"/>
                  </a:ext>
                </a:extLst>
              </p:cNvPr>
              <p:cNvPicPr>
                <a:picLocks noGrp="1" noRot="1" noChangeAspect="1" noMove="1" noResize="1" noEditPoints="1" noAdjustHandles="1" noChangeArrowheads="1" noChangeShapeType="1" noCrop="1"/>
              </p:cNvPicPr>
              <p:nvPr/>
            </p:nvPicPr>
            <p:blipFill>
              <a:blip r:embed="rId5"/>
              <a:stretch>
                <a:fillRect/>
              </a:stretch>
            </p:blipFill>
            <p:spPr>
              <a:xfrm>
                <a:off x="3636288" y="1568392"/>
                <a:ext cx="1871409" cy="3032882"/>
              </a:xfrm>
              <a:prstGeom prst="rect">
                <a:avLst/>
              </a:prstGeom>
            </p:spPr>
          </p:pic>
        </mc:Fallback>
      </mc:AlternateContent>
      <p:pic>
        <p:nvPicPr>
          <p:cNvPr id="3" name="Google Shape;128;p13">
            <a:extLst>
              <a:ext uri="{FF2B5EF4-FFF2-40B4-BE49-F238E27FC236}">
                <a16:creationId xmlns:a16="http://schemas.microsoft.com/office/drawing/2014/main" id="{28B0B451-4A1D-02C0-BAEB-1B6080E7BE7D}"/>
              </a:ext>
            </a:extLst>
          </p:cNvPr>
          <p:cNvPicPr preferRelativeResize="0"/>
          <p:nvPr/>
        </p:nvPicPr>
        <p:blipFill rotWithShape="1">
          <a:blip r:embed="rId6"/>
          <a:srcRect t="1275" b="23748"/>
          <a:stretch/>
        </p:blipFill>
        <p:spPr>
          <a:xfrm>
            <a:off x="-364732" y="3766343"/>
            <a:ext cx="2208334" cy="1241823"/>
          </a:xfrm>
          <a:prstGeom prst="rect">
            <a:avLst/>
          </a:prstGeom>
          <a:noFill/>
        </p:spPr>
      </p:pic>
    </p:spTree>
    <p:extLst>
      <p:ext uri="{BB962C8B-B14F-4D97-AF65-F5344CB8AC3E}">
        <p14:creationId xmlns:p14="http://schemas.microsoft.com/office/powerpoint/2010/main" val="130260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D749-50F4-46C8-8C9E-56A8680C2463}"/>
              </a:ext>
            </a:extLst>
          </p:cNvPr>
          <p:cNvSpPr>
            <a:spLocks noGrp="1"/>
          </p:cNvSpPr>
          <p:nvPr>
            <p:ph type="title"/>
          </p:nvPr>
        </p:nvSpPr>
        <p:spPr/>
        <p:txBody>
          <a:bodyPr>
            <a:normAutofit/>
          </a:bodyPr>
          <a:lstStyle/>
          <a:p>
            <a:r>
              <a:rPr lang="en-US" sz="2800" dirty="0"/>
              <a:t>Problem Specification</a:t>
            </a:r>
          </a:p>
        </p:txBody>
      </p:sp>
      <p:sp>
        <p:nvSpPr>
          <p:cNvPr id="3" name="TextBox 2">
            <a:extLst>
              <a:ext uri="{FF2B5EF4-FFF2-40B4-BE49-F238E27FC236}">
                <a16:creationId xmlns:a16="http://schemas.microsoft.com/office/drawing/2014/main" id="{CC1C922D-B200-4F04-931B-200812DBD07A}"/>
              </a:ext>
            </a:extLst>
          </p:cNvPr>
          <p:cNvSpPr txBox="1"/>
          <p:nvPr/>
        </p:nvSpPr>
        <p:spPr>
          <a:xfrm flipH="1">
            <a:off x="1121569" y="1451942"/>
            <a:ext cx="66765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Diabetes is a serious condition affecting approximately 20% of adults in Sri Lanka.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Regular monitoring of blood glucose levels is essential to manage diabetes.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Traditional glucose monitoring methods are invasive, often causing discomfort and potentially leading to infections.</a:t>
            </a:r>
          </a:p>
        </p:txBody>
      </p:sp>
      <p:pic>
        <p:nvPicPr>
          <p:cNvPr id="4" name="Google Shape;128;p13">
            <a:extLst>
              <a:ext uri="{FF2B5EF4-FFF2-40B4-BE49-F238E27FC236}">
                <a16:creationId xmlns:a16="http://schemas.microsoft.com/office/drawing/2014/main" id="{63D2A037-FAA2-CFC7-9CE7-27EF149D4614}"/>
              </a:ext>
            </a:extLst>
          </p:cNvPr>
          <p:cNvPicPr preferRelativeResize="0"/>
          <p:nvPr/>
        </p:nvPicPr>
        <p:blipFill rotWithShape="1">
          <a:blip r:embed="rId2"/>
          <a:srcRect t="1275" b="23748"/>
          <a:stretch/>
        </p:blipFill>
        <p:spPr>
          <a:xfrm>
            <a:off x="-364732" y="3766343"/>
            <a:ext cx="2208334" cy="1241823"/>
          </a:xfrm>
          <a:prstGeom prst="rect">
            <a:avLst/>
          </a:prstGeom>
          <a:noFill/>
        </p:spPr>
      </p:pic>
    </p:spTree>
    <p:extLst>
      <p:ext uri="{BB962C8B-B14F-4D97-AF65-F5344CB8AC3E}">
        <p14:creationId xmlns:p14="http://schemas.microsoft.com/office/powerpoint/2010/main" val="31301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939403" y="292894"/>
            <a:ext cx="7265194" cy="115014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400" dirty="0"/>
              <a:t>Our solution</a:t>
            </a:r>
          </a:p>
        </p:txBody>
      </p:sp>
      <p:sp>
        <p:nvSpPr>
          <p:cNvPr id="2" name="TextBox 1">
            <a:extLst>
              <a:ext uri="{FF2B5EF4-FFF2-40B4-BE49-F238E27FC236}">
                <a16:creationId xmlns:a16="http://schemas.microsoft.com/office/drawing/2014/main" id="{DDC481FE-2656-413D-BB57-CA8876EE3B23}"/>
              </a:ext>
            </a:extLst>
          </p:cNvPr>
          <p:cNvSpPr txBox="1"/>
          <p:nvPr/>
        </p:nvSpPr>
        <p:spPr>
          <a:xfrm>
            <a:off x="1566450" y="1336345"/>
            <a:ext cx="2542959" cy="3416320"/>
          </a:xfrm>
          <a:prstGeom prst="rect">
            <a:avLst/>
          </a:prstGeom>
          <a:noFill/>
        </p:spPr>
        <p:txBody>
          <a:bodyPr wrap="square" rtlCol="0">
            <a:spAutoFit/>
          </a:bodyPr>
          <a:lstStyle/>
          <a:p>
            <a:pPr marL="285750" lvl="0" indent="-285750" algn="just">
              <a:lnSpc>
                <a:spcPct val="100000"/>
              </a:lnSpc>
              <a:buFont typeface="Arial" panose="020B0604020202020204" pitchFamily="34" charset="0"/>
              <a:buChar char="•"/>
            </a:pPr>
            <a:r>
              <a:rPr lang="en-GB" dirty="0"/>
              <a:t>Our non-invasive glucometer offers a convenient and pain-free method for individuals with diabetes to get a good indication of their blood glucose levels, ultimately improving diabetes management and patient outcomes.</a:t>
            </a:r>
            <a:endParaRPr lang="en-US" dirty="0"/>
          </a:p>
        </p:txBody>
      </p:sp>
      <p:pic>
        <p:nvPicPr>
          <p:cNvPr id="4" name="Picture 3">
            <a:extLst>
              <a:ext uri="{FF2B5EF4-FFF2-40B4-BE49-F238E27FC236}">
                <a16:creationId xmlns:a16="http://schemas.microsoft.com/office/drawing/2014/main" id="{0E7D029E-9E96-E997-6574-0BA9C23A58A8}"/>
              </a:ext>
            </a:extLst>
          </p:cNvPr>
          <p:cNvPicPr>
            <a:picLocks noChangeAspect="1"/>
          </p:cNvPicPr>
          <p:nvPr/>
        </p:nvPicPr>
        <p:blipFill>
          <a:blip r:embed="rId4"/>
          <a:stretch>
            <a:fillRect/>
          </a:stretch>
        </p:blipFill>
        <p:spPr>
          <a:xfrm>
            <a:off x="4736455" y="1443038"/>
            <a:ext cx="3285977" cy="3285977"/>
          </a:xfrm>
          <a:prstGeom prst="rect">
            <a:avLst/>
          </a:prstGeom>
        </p:spPr>
      </p:pic>
      <p:pic>
        <p:nvPicPr>
          <p:cNvPr id="3" name="Google Shape;128;p13">
            <a:extLst>
              <a:ext uri="{FF2B5EF4-FFF2-40B4-BE49-F238E27FC236}">
                <a16:creationId xmlns:a16="http://schemas.microsoft.com/office/drawing/2014/main" id="{932044D7-0A9B-672C-C58D-F4BBCDF2664D}"/>
              </a:ext>
            </a:extLst>
          </p:cNvPr>
          <p:cNvPicPr preferRelativeResize="0"/>
          <p:nvPr/>
        </p:nvPicPr>
        <p:blipFill rotWithShape="1">
          <a:blip r:embed="rId5"/>
          <a:srcRect t="1275" b="23748"/>
          <a:stretch/>
        </p:blipFill>
        <p:spPr>
          <a:xfrm>
            <a:off x="-364732" y="3766343"/>
            <a:ext cx="2208334" cy="1241823"/>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689340" y="464344"/>
            <a:ext cx="7765321" cy="99474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400" dirty="0"/>
              <a:t>Method</a:t>
            </a:r>
          </a:p>
        </p:txBody>
      </p:sp>
      <p:sp>
        <p:nvSpPr>
          <p:cNvPr id="151" name="Google Shape;151;p16"/>
          <p:cNvSpPr txBox="1">
            <a:spLocks noGrp="1"/>
          </p:cNvSpPr>
          <p:nvPr>
            <p:ph type="body" idx="1"/>
          </p:nvPr>
        </p:nvSpPr>
        <p:spPr>
          <a:xfrm>
            <a:off x="685346" y="1572048"/>
            <a:ext cx="3762645" cy="2771352"/>
          </a:xfrm>
          <a:prstGeom prst="rect">
            <a:avLst/>
          </a:prstGeom>
        </p:spPr>
        <p:txBody>
          <a:bodyPr spcFirstLastPara="1" vert="horz" lIns="91440" tIns="45720" rIns="91440" bIns="45720" rtlCol="0" anchorCtr="0">
            <a:normAutofit/>
          </a:bodyPr>
          <a:lstStyle/>
          <a:p>
            <a:pPr marL="514350" indent="-285750" defTabSz="914400">
              <a:spcAft>
                <a:spcPts val="600"/>
              </a:spcAft>
              <a:buSzPts val="1600"/>
              <a:buFont typeface="Wingdings" panose="05000000000000000000" pitchFamily="2" charset="2"/>
              <a:buChar char="q"/>
            </a:pPr>
            <a:r>
              <a:rPr lang="en-GB" dirty="0"/>
              <a:t>The blood glucose level is calculated by </a:t>
            </a:r>
            <a:r>
              <a:rPr lang="en-GB" dirty="0" err="1"/>
              <a:t>analyzing</a:t>
            </a:r>
            <a:r>
              <a:rPr lang="en-GB" dirty="0"/>
              <a:t> the absorption of near-infrared light.</a:t>
            </a:r>
            <a:endParaRPr lang="en-US" dirty="0"/>
          </a:p>
          <a:p>
            <a:pPr marL="514350" lvl="0" indent="-285750" defTabSz="914400">
              <a:spcAft>
                <a:spcPts val="600"/>
              </a:spcAft>
              <a:buSzPts val="1600"/>
              <a:buFont typeface="Wingdings" panose="05000000000000000000" pitchFamily="2" charset="2"/>
              <a:buChar char="q"/>
            </a:pPr>
            <a:r>
              <a:rPr lang="en-US" dirty="0"/>
              <a:t>A wavelength of 940nm is used because it optimizes glucose molecule absorption and minimizes the absorption by Melanin.</a:t>
            </a:r>
          </a:p>
        </p:txBody>
      </p:sp>
      <p:pic>
        <p:nvPicPr>
          <p:cNvPr id="3" name="Picture 2" descr="Diagram of a light emitting diode&#10;&#10;Description automatically generated">
            <a:extLst>
              <a:ext uri="{FF2B5EF4-FFF2-40B4-BE49-F238E27FC236}">
                <a16:creationId xmlns:a16="http://schemas.microsoft.com/office/drawing/2014/main" id="{F3D4E39B-6C19-89E2-F6F7-5A4BA91C6B13}"/>
              </a:ext>
            </a:extLst>
          </p:cNvPr>
          <p:cNvPicPr>
            <a:picLocks noChangeAspect="1"/>
          </p:cNvPicPr>
          <p:nvPr/>
        </p:nvPicPr>
        <p:blipFill rotWithShape="1">
          <a:blip r:embed="rId4"/>
          <a:srcRect l="766" r="1" b="1"/>
          <a:stretch/>
        </p:blipFill>
        <p:spPr>
          <a:xfrm>
            <a:off x="4767942" y="1658201"/>
            <a:ext cx="3624943" cy="261988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Rectangle 1">
            <a:extLst>
              <a:ext uri="{FF2B5EF4-FFF2-40B4-BE49-F238E27FC236}">
                <a16:creationId xmlns:a16="http://schemas.microsoft.com/office/drawing/2014/main" id="{21AFF090-D40A-A142-8808-B06AEA326DBE}"/>
              </a:ext>
            </a:extLst>
          </p:cNvPr>
          <p:cNvSpPr/>
          <p:nvPr/>
        </p:nvSpPr>
        <p:spPr>
          <a:xfrm>
            <a:off x="4767942" y="1821656"/>
            <a:ext cx="1254239" cy="66436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56A607-1FF3-3C30-01C4-825EB5DC1E4E}"/>
              </a:ext>
            </a:extLst>
          </p:cNvPr>
          <p:cNvSpPr/>
          <p:nvPr/>
        </p:nvSpPr>
        <p:spPr>
          <a:xfrm>
            <a:off x="6143625" y="2221706"/>
            <a:ext cx="564356" cy="2643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C7686E4-F3DB-152F-C7EF-9A7BFE75CE80}"/>
              </a:ext>
            </a:extLst>
          </p:cNvPr>
          <p:cNvCxnSpPr>
            <a:cxnSpLocks/>
          </p:cNvCxnSpPr>
          <p:nvPr/>
        </p:nvCxnSpPr>
        <p:spPr>
          <a:xfrm>
            <a:off x="6536532" y="2414588"/>
            <a:ext cx="564356" cy="735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oogle Shape;128;p13">
            <a:extLst>
              <a:ext uri="{FF2B5EF4-FFF2-40B4-BE49-F238E27FC236}">
                <a16:creationId xmlns:a16="http://schemas.microsoft.com/office/drawing/2014/main" id="{E04549F2-CC3B-A067-DDE5-FCAE5498D5C7}"/>
              </a:ext>
            </a:extLst>
          </p:cNvPr>
          <p:cNvPicPr preferRelativeResize="0"/>
          <p:nvPr/>
        </p:nvPicPr>
        <p:blipFill rotWithShape="1">
          <a:blip r:embed="rId5"/>
          <a:srcRect t="1275" b="23748"/>
          <a:stretch/>
        </p:blipFill>
        <p:spPr>
          <a:xfrm>
            <a:off x="-364732" y="3766343"/>
            <a:ext cx="2208334" cy="124182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C8DB-43DB-61AF-5374-EFAC0FEFB320}"/>
              </a:ext>
            </a:extLst>
          </p:cNvPr>
          <p:cNvSpPr>
            <a:spLocks noGrp="1"/>
          </p:cNvSpPr>
          <p:nvPr>
            <p:ph type="title"/>
          </p:nvPr>
        </p:nvSpPr>
        <p:spPr>
          <a:xfrm>
            <a:off x="689339" y="259045"/>
            <a:ext cx="7765321" cy="994741"/>
          </a:xfrm>
        </p:spPr>
        <p:txBody>
          <a:bodyPr>
            <a:normAutofit/>
          </a:bodyPr>
          <a:lstStyle/>
          <a:p>
            <a:r>
              <a:rPr lang="en-US" sz="3600" dirty="0"/>
              <a:t>METHODOLOGY</a:t>
            </a:r>
            <a:endParaRPr lang="en-US" sz="3200" dirty="0"/>
          </a:p>
        </p:txBody>
      </p:sp>
      <p:sp>
        <p:nvSpPr>
          <p:cNvPr id="3" name="Rectangle: Rounded Corners 2">
            <a:extLst>
              <a:ext uri="{FF2B5EF4-FFF2-40B4-BE49-F238E27FC236}">
                <a16:creationId xmlns:a16="http://schemas.microsoft.com/office/drawing/2014/main" id="{26EEADAB-5040-72A0-058B-FAF3653FF626}"/>
              </a:ext>
            </a:extLst>
          </p:cNvPr>
          <p:cNvSpPr/>
          <p:nvPr/>
        </p:nvSpPr>
        <p:spPr>
          <a:xfrm>
            <a:off x="1335188" y="1774912"/>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NIR LED</a:t>
            </a:r>
          </a:p>
          <a:p>
            <a:pPr algn="ctr"/>
            <a:r>
              <a:rPr lang="en-US" dirty="0"/>
              <a:t>(940 nm)</a:t>
            </a:r>
          </a:p>
        </p:txBody>
      </p:sp>
      <p:sp>
        <p:nvSpPr>
          <p:cNvPr id="4" name="Rectangle: Rounded Corners 3">
            <a:extLst>
              <a:ext uri="{FF2B5EF4-FFF2-40B4-BE49-F238E27FC236}">
                <a16:creationId xmlns:a16="http://schemas.microsoft.com/office/drawing/2014/main" id="{7C7270BE-5010-D52F-37CB-579A0B60DDAB}"/>
              </a:ext>
            </a:extLst>
          </p:cNvPr>
          <p:cNvSpPr/>
          <p:nvPr/>
        </p:nvSpPr>
        <p:spPr>
          <a:xfrm>
            <a:off x="3657600" y="1774911"/>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Finger</a:t>
            </a:r>
          </a:p>
        </p:txBody>
      </p:sp>
      <p:sp>
        <p:nvSpPr>
          <p:cNvPr id="5" name="Rectangle: Rounded Corners 4">
            <a:extLst>
              <a:ext uri="{FF2B5EF4-FFF2-40B4-BE49-F238E27FC236}">
                <a16:creationId xmlns:a16="http://schemas.microsoft.com/office/drawing/2014/main" id="{ED8B3AE8-01B8-99CF-5E56-D1931BE9BB54}"/>
              </a:ext>
            </a:extLst>
          </p:cNvPr>
          <p:cNvSpPr/>
          <p:nvPr/>
        </p:nvSpPr>
        <p:spPr>
          <a:xfrm>
            <a:off x="5980012" y="1761743"/>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Receiver Module</a:t>
            </a:r>
          </a:p>
        </p:txBody>
      </p:sp>
      <p:sp>
        <p:nvSpPr>
          <p:cNvPr id="6" name="Rectangle: Rounded Corners 5">
            <a:extLst>
              <a:ext uri="{FF2B5EF4-FFF2-40B4-BE49-F238E27FC236}">
                <a16:creationId xmlns:a16="http://schemas.microsoft.com/office/drawing/2014/main" id="{1A73FD85-8CAA-F78B-21B1-953FB4F13157}"/>
              </a:ext>
            </a:extLst>
          </p:cNvPr>
          <p:cNvSpPr/>
          <p:nvPr/>
        </p:nvSpPr>
        <p:spPr>
          <a:xfrm>
            <a:off x="5980012" y="3016348"/>
            <a:ext cx="1698870"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Signal Conditioning</a:t>
            </a:r>
          </a:p>
        </p:txBody>
      </p:sp>
      <p:sp>
        <p:nvSpPr>
          <p:cNvPr id="7" name="Rectangle: Rounded Corners 6">
            <a:extLst>
              <a:ext uri="{FF2B5EF4-FFF2-40B4-BE49-F238E27FC236}">
                <a16:creationId xmlns:a16="http://schemas.microsoft.com/office/drawing/2014/main" id="{965BDAAC-316C-6218-44A6-6DD892424CA0}"/>
              </a:ext>
            </a:extLst>
          </p:cNvPr>
          <p:cNvSpPr/>
          <p:nvPr/>
        </p:nvSpPr>
        <p:spPr>
          <a:xfrm>
            <a:off x="3657600" y="3016349"/>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Micro Controller</a:t>
            </a:r>
          </a:p>
        </p:txBody>
      </p:sp>
      <p:sp>
        <p:nvSpPr>
          <p:cNvPr id="8" name="Rectangle: Rounded Corners 7">
            <a:extLst>
              <a:ext uri="{FF2B5EF4-FFF2-40B4-BE49-F238E27FC236}">
                <a16:creationId xmlns:a16="http://schemas.microsoft.com/office/drawing/2014/main" id="{D9BCA90A-1ADC-B2AE-4787-3BFC1C694740}"/>
              </a:ext>
            </a:extLst>
          </p:cNvPr>
          <p:cNvSpPr/>
          <p:nvPr/>
        </p:nvSpPr>
        <p:spPr>
          <a:xfrm>
            <a:off x="1335188" y="3016349"/>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Display</a:t>
            </a:r>
          </a:p>
        </p:txBody>
      </p:sp>
      <p:cxnSp>
        <p:nvCxnSpPr>
          <p:cNvPr id="10" name="Straight Arrow Connector 9">
            <a:extLst>
              <a:ext uri="{FF2B5EF4-FFF2-40B4-BE49-F238E27FC236}">
                <a16:creationId xmlns:a16="http://schemas.microsoft.com/office/drawing/2014/main" id="{9F0034FC-4209-95CC-F1E7-EE0FA41FB991}"/>
              </a:ext>
            </a:extLst>
          </p:cNvPr>
          <p:cNvCxnSpPr>
            <a:cxnSpLocks/>
            <a:stCxn id="3" idx="3"/>
          </p:cNvCxnSpPr>
          <p:nvPr/>
        </p:nvCxnSpPr>
        <p:spPr>
          <a:xfrm flipV="1">
            <a:off x="2824552" y="2187084"/>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0C61F4-741A-F1C2-BCD7-3E692776746A}"/>
              </a:ext>
            </a:extLst>
          </p:cNvPr>
          <p:cNvCxnSpPr>
            <a:cxnSpLocks/>
          </p:cNvCxnSpPr>
          <p:nvPr/>
        </p:nvCxnSpPr>
        <p:spPr>
          <a:xfrm flipV="1">
            <a:off x="5138158" y="2179891"/>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6162-6CD4-4F15-DF4F-99132421FEBC}"/>
              </a:ext>
            </a:extLst>
          </p:cNvPr>
          <p:cNvCxnSpPr>
            <a:cxnSpLocks/>
          </p:cNvCxnSpPr>
          <p:nvPr/>
        </p:nvCxnSpPr>
        <p:spPr>
          <a:xfrm flipH="1">
            <a:off x="6724694" y="2571750"/>
            <a:ext cx="3" cy="444598"/>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DE3E28-04C6-8AFC-1529-36C1E6819EB2}"/>
              </a:ext>
            </a:extLst>
          </p:cNvPr>
          <p:cNvCxnSpPr>
            <a:cxnSpLocks/>
          </p:cNvCxnSpPr>
          <p:nvPr/>
        </p:nvCxnSpPr>
        <p:spPr>
          <a:xfrm flipH="1" flipV="1">
            <a:off x="5131231" y="3428519"/>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120964-D420-931D-EEDB-AC496E0F8D2C}"/>
              </a:ext>
            </a:extLst>
          </p:cNvPr>
          <p:cNvCxnSpPr>
            <a:cxnSpLocks/>
          </p:cNvCxnSpPr>
          <p:nvPr/>
        </p:nvCxnSpPr>
        <p:spPr>
          <a:xfrm flipH="1" flipV="1">
            <a:off x="2808819" y="3428518"/>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oogle Shape;128;p13">
            <a:extLst>
              <a:ext uri="{FF2B5EF4-FFF2-40B4-BE49-F238E27FC236}">
                <a16:creationId xmlns:a16="http://schemas.microsoft.com/office/drawing/2014/main" id="{7732E62D-39EB-1C8B-CB18-EC028B66E5BD}"/>
              </a:ext>
            </a:extLst>
          </p:cNvPr>
          <p:cNvPicPr preferRelativeResize="0"/>
          <p:nvPr/>
        </p:nvPicPr>
        <p:blipFill rotWithShape="1">
          <a:blip r:embed="rId2"/>
          <a:srcRect t="1275" b="23748"/>
          <a:stretch/>
        </p:blipFill>
        <p:spPr>
          <a:xfrm>
            <a:off x="-364732" y="3766343"/>
            <a:ext cx="2208334" cy="1241823"/>
          </a:xfrm>
          <a:prstGeom prst="rect">
            <a:avLst/>
          </a:prstGeom>
          <a:noFill/>
        </p:spPr>
      </p:pic>
    </p:spTree>
    <p:extLst>
      <p:ext uri="{BB962C8B-B14F-4D97-AF65-F5344CB8AC3E}">
        <p14:creationId xmlns:p14="http://schemas.microsoft.com/office/powerpoint/2010/main" val="258815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685346" y="457200"/>
            <a:ext cx="7765321" cy="99474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dirty="0"/>
              <a:t>CIRCUIT DIAGRAM </a:t>
            </a:r>
            <a:br>
              <a:rPr lang="en-US" sz="2800" dirty="0"/>
            </a:br>
            <a:r>
              <a:rPr lang="en-US" sz="2800" dirty="0"/>
              <a:t>(FILTERING AND AMPLIFYING)</a:t>
            </a:r>
          </a:p>
        </p:txBody>
      </p:sp>
      <p:pic>
        <p:nvPicPr>
          <p:cNvPr id="4" name="Picture 3">
            <a:extLst>
              <a:ext uri="{FF2B5EF4-FFF2-40B4-BE49-F238E27FC236}">
                <a16:creationId xmlns:a16="http://schemas.microsoft.com/office/drawing/2014/main" id="{A567A36F-BDEF-5D7E-D263-5D1439900457}"/>
              </a:ext>
            </a:extLst>
          </p:cNvPr>
          <p:cNvPicPr>
            <a:picLocks noChangeAspect="1"/>
          </p:cNvPicPr>
          <p:nvPr/>
        </p:nvPicPr>
        <p:blipFill rotWithShape="1">
          <a:blip r:embed="rId4"/>
          <a:srcRect l="6171" t="5737" r="4654" b="1093"/>
          <a:stretch/>
        </p:blipFill>
        <p:spPr>
          <a:xfrm>
            <a:off x="1433415" y="1721851"/>
            <a:ext cx="6269181" cy="2902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Google Shape;128;p13">
            <a:extLst>
              <a:ext uri="{FF2B5EF4-FFF2-40B4-BE49-F238E27FC236}">
                <a16:creationId xmlns:a16="http://schemas.microsoft.com/office/drawing/2014/main" id="{8D0A99E0-F5B6-786C-C161-FE921718C910}"/>
              </a:ext>
            </a:extLst>
          </p:cNvPr>
          <p:cNvPicPr preferRelativeResize="0"/>
          <p:nvPr/>
        </p:nvPicPr>
        <p:blipFill rotWithShape="1">
          <a:blip r:embed="rId5"/>
          <a:srcRect t="1275" b="23748"/>
          <a:stretch/>
        </p:blipFill>
        <p:spPr>
          <a:xfrm>
            <a:off x="-364732" y="3766343"/>
            <a:ext cx="2208334" cy="1241823"/>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FD8B-2BA0-DAE5-DA27-1F5682AE83F2}"/>
              </a:ext>
            </a:extLst>
          </p:cNvPr>
          <p:cNvSpPr>
            <a:spLocks noGrp="1"/>
          </p:cNvSpPr>
          <p:nvPr>
            <p:ph type="title"/>
          </p:nvPr>
        </p:nvSpPr>
        <p:spPr>
          <a:xfrm>
            <a:off x="689338" y="-76200"/>
            <a:ext cx="7765321" cy="994741"/>
          </a:xfrm>
        </p:spPr>
        <p:txBody>
          <a:bodyPr/>
          <a:lstStyle/>
          <a:p>
            <a:r>
              <a:rPr lang="en-US" dirty="0"/>
              <a:t>PCB – SCHEMATIC diagram</a:t>
            </a:r>
          </a:p>
        </p:txBody>
      </p:sp>
      <p:pic>
        <p:nvPicPr>
          <p:cNvPr id="4" name="Picture 3">
            <a:extLst>
              <a:ext uri="{FF2B5EF4-FFF2-40B4-BE49-F238E27FC236}">
                <a16:creationId xmlns:a16="http://schemas.microsoft.com/office/drawing/2014/main" id="{351B9583-2338-4E14-CE75-E85191FCC5B0}"/>
              </a:ext>
            </a:extLst>
          </p:cNvPr>
          <p:cNvPicPr>
            <a:picLocks noChangeAspect="1"/>
          </p:cNvPicPr>
          <p:nvPr/>
        </p:nvPicPr>
        <p:blipFill rotWithShape="1">
          <a:blip r:embed="rId2"/>
          <a:srcRect l="4840" t="2116" r="1055"/>
          <a:stretch/>
        </p:blipFill>
        <p:spPr>
          <a:xfrm>
            <a:off x="1165859" y="719051"/>
            <a:ext cx="6812280" cy="4319945"/>
          </a:xfrm>
          <a:prstGeom prst="rect">
            <a:avLst/>
          </a:prstGeom>
        </p:spPr>
      </p:pic>
      <p:pic>
        <p:nvPicPr>
          <p:cNvPr id="3" name="Google Shape;128;p13">
            <a:extLst>
              <a:ext uri="{FF2B5EF4-FFF2-40B4-BE49-F238E27FC236}">
                <a16:creationId xmlns:a16="http://schemas.microsoft.com/office/drawing/2014/main" id="{9555441D-C54F-3721-F936-28DEF56324FC}"/>
              </a:ext>
            </a:extLst>
          </p:cNvPr>
          <p:cNvPicPr preferRelativeResize="0"/>
          <p:nvPr/>
        </p:nvPicPr>
        <p:blipFill rotWithShape="1">
          <a:blip r:embed="rId3"/>
          <a:srcRect t="1275" b="23748"/>
          <a:stretch/>
        </p:blipFill>
        <p:spPr>
          <a:xfrm>
            <a:off x="-501892" y="3812063"/>
            <a:ext cx="2208334" cy="1241823"/>
          </a:xfrm>
          <a:prstGeom prst="rect">
            <a:avLst/>
          </a:prstGeom>
          <a:noFill/>
        </p:spPr>
      </p:pic>
    </p:spTree>
    <p:extLst>
      <p:ext uri="{BB962C8B-B14F-4D97-AF65-F5344CB8AC3E}">
        <p14:creationId xmlns:p14="http://schemas.microsoft.com/office/powerpoint/2010/main" val="55491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5ABB-C168-797D-C41F-608B9B415022}"/>
              </a:ext>
            </a:extLst>
          </p:cNvPr>
          <p:cNvSpPr>
            <a:spLocks noGrp="1"/>
          </p:cNvSpPr>
          <p:nvPr>
            <p:ph type="title"/>
          </p:nvPr>
        </p:nvSpPr>
        <p:spPr>
          <a:xfrm>
            <a:off x="558622" y="-63106"/>
            <a:ext cx="7765321" cy="994741"/>
          </a:xfrm>
        </p:spPr>
        <p:txBody>
          <a:bodyPr>
            <a:normAutofit/>
          </a:bodyPr>
          <a:lstStyle/>
          <a:p>
            <a:r>
              <a:rPr lang="en-US" sz="2800" dirty="0"/>
              <a:t>Main PCB - DESIGN</a:t>
            </a:r>
          </a:p>
        </p:txBody>
      </p:sp>
      <p:pic>
        <p:nvPicPr>
          <p:cNvPr id="4" name="Picture 3">
            <a:extLst>
              <a:ext uri="{FF2B5EF4-FFF2-40B4-BE49-F238E27FC236}">
                <a16:creationId xmlns:a16="http://schemas.microsoft.com/office/drawing/2014/main" id="{5E9855FD-1511-4B10-58D9-93EC5605150C}"/>
              </a:ext>
            </a:extLst>
          </p:cNvPr>
          <p:cNvPicPr>
            <a:picLocks noChangeAspect="1"/>
          </p:cNvPicPr>
          <p:nvPr/>
        </p:nvPicPr>
        <p:blipFill rotWithShape="1">
          <a:blip r:embed="rId2"/>
          <a:srcRect l="6798" t="7412" r="11220" b="4648"/>
          <a:stretch/>
        </p:blipFill>
        <p:spPr>
          <a:xfrm>
            <a:off x="275771" y="855762"/>
            <a:ext cx="5558518" cy="3814537"/>
          </a:xfrm>
          <a:prstGeom prst="rect">
            <a:avLst/>
          </a:prstGeom>
        </p:spPr>
      </p:pic>
      <p:pic>
        <p:nvPicPr>
          <p:cNvPr id="10" name="Picture 9">
            <a:extLst>
              <a:ext uri="{FF2B5EF4-FFF2-40B4-BE49-F238E27FC236}">
                <a16:creationId xmlns:a16="http://schemas.microsoft.com/office/drawing/2014/main" id="{9636C7A1-99D1-B332-F954-07C119886BF6}"/>
              </a:ext>
            </a:extLst>
          </p:cNvPr>
          <p:cNvPicPr>
            <a:picLocks noChangeAspect="1"/>
          </p:cNvPicPr>
          <p:nvPr/>
        </p:nvPicPr>
        <p:blipFill rotWithShape="1">
          <a:blip r:embed="rId3"/>
          <a:srcRect l="8446" t="6119" r="6420" b="4419"/>
          <a:stretch/>
        </p:blipFill>
        <p:spPr>
          <a:xfrm>
            <a:off x="5994679" y="849169"/>
            <a:ext cx="2553620" cy="1873250"/>
          </a:xfrm>
          <a:prstGeom prst="rect">
            <a:avLst/>
          </a:prstGeom>
        </p:spPr>
      </p:pic>
      <p:pic>
        <p:nvPicPr>
          <p:cNvPr id="12" name="Picture 11">
            <a:extLst>
              <a:ext uri="{FF2B5EF4-FFF2-40B4-BE49-F238E27FC236}">
                <a16:creationId xmlns:a16="http://schemas.microsoft.com/office/drawing/2014/main" id="{A67C0137-5090-F510-0C44-1CA883FF4AB5}"/>
              </a:ext>
            </a:extLst>
          </p:cNvPr>
          <p:cNvPicPr>
            <a:picLocks noChangeAspect="1"/>
          </p:cNvPicPr>
          <p:nvPr/>
        </p:nvPicPr>
        <p:blipFill rotWithShape="1">
          <a:blip r:embed="rId4"/>
          <a:srcRect l="8586" t="6490" r="9969" b="4903"/>
          <a:stretch/>
        </p:blipFill>
        <p:spPr>
          <a:xfrm>
            <a:off x="5994679" y="2971598"/>
            <a:ext cx="2548052" cy="1698701"/>
          </a:xfrm>
          <a:prstGeom prst="rect">
            <a:avLst/>
          </a:prstGeom>
        </p:spPr>
      </p:pic>
    </p:spTree>
    <p:extLst>
      <p:ext uri="{BB962C8B-B14F-4D97-AF65-F5344CB8AC3E}">
        <p14:creationId xmlns:p14="http://schemas.microsoft.com/office/powerpoint/2010/main" val="412948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869B-1F8E-4FF3-4A3F-2CE1E241E568}"/>
              </a:ext>
            </a:extLst>
          </p:cNvPr>
          <p:cNvSpPr>
            <a:spLocks noGrp="1"/>
          </p:cNvSpPr>
          <p:nvPr>
            <p:ph type="title"/>
          </p:nvPr>
        </p:nvSpPr>
        <p:spPr>
          <a:xfrm>
            <a:off x="627290" y="50800"/>
            <a:ext cx="7765321" cy="994741"/>
          </a:xfrm>
        </p:spPr>
        <p:txBody>
          <a:bodyPr>
            <a:normAutofit/>
          </a:bodyPr>
          <a:lstStyle/>
          <a:p>
            <a:r>
              <a:rPr lang="en-US" sz="2800" dirty="0"/>
              <a:t>Main PCB - 3D Model</a:t>
            </a:r>
          </a:p>
        </p:txBody>
      </p:sp>
      <p:pic>
        <p:nvPicPr>
          <p:cNvPr id="4" name="Picture 3">
            <a:extLst>
              <a:ext uri="{FF2B5EF4-FFF2-40B4-BE49-F238E27FC236}">
                <a16:creationId xmlns:a16="http://schemas.microsoft.com/office/drawing/2014/main" id="{7541DF42-945C-C07E-90E7-8C11EDEC4F76}"/>
              </a:ext>
            </a:extLst>
          </p:cNvPr>
          <p:cNvPicPr>
            <a:picLocks noChangeAspect="1"/>
          </p:cNvPicPr>
          <p:nvPr/>
        </p:nvPicPr>
        <p:blipFill rotWithShape="1">
          <a:blip r:embed="rId2"/>
          <a:srcRect l="7636" t="4797" r="10829" b="4480"/>
          <a:stretch/>
        </p:blipFill>
        <p:spPr>
          <a:xfrm>
            <a:off x="1603829" y="1000825"/>
            <a:ext cx="6204857" cy="38245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Google Shape;128;p13">
            <a:extLst>
              <a:ext uri="{FF2B5EF4-FFF2-40B4-BE49-F238E27FC236}">
                <a16:creationId xmlns:a16="http://schemas.microsoft.com/office/drawing/2014/main" id="{294E8546-AACD-F742-A0EC-D7F1E0261C04}"/>
              </a:ext>
            </a:extLst>
          </p:cNvPr>
          <p:cNvPicPr preferRelativeResize="0"/>
          <p:nvPr/>
        </p:nvPicPr>
        <p:blipFill rotWithShape="1">
          <a:blip r:embed="rId3"/>
          <a:srcRect t="1275" b="23748"/>
          <a:stretch/>
        </p:blipFill>
        <p:spPr>
          <a:xfrm>
            <a:off x="-364732" y="3766343"/>
            <a:ext cx="2208334" cy="1241823"/>
          </a:xfrm>
          <a:prstGeom prst="rect">
            <a:avLst/>
          </a:prstGeom>
          <a:noFill/>
        </p:spPr>
      </p:pic>
    </p:spTree>
    <p:extLst>
      <p:ext uri="{BB962C8B-B14F-4D97-AF65-F5344CB8AC3E}">
        <p14:creationId xmlns:p14="http://schemas.microsoft.com/office/powerpoint/2010/main" val="2486758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407</TotalTime>
  <Words>359</Words>
  <Application>Microsoft Office PowerPoint</Application>
  <PresentationFormat>On-screen Show (16:9)</PresentationFormat>
  <Paragraphs>44</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Bookman Old Style</vt:lpstr>
      <vt:lpstr>LMRoman12-Regular</vt:lpstr>
      <vt:lpstr>Calibri</vt:lpstr>
      <vt:lpstr>Rockwell</vt:lpstr>
      <vt:lpstr>Poppins</vt:lpstr>
      <vt:lpstr>Wingdings</vt:lpstr>
      <vt:lpstr>LMRoman12-Bold</vt:lpstr>
      <vt:lpstr>Damask</vt:lpstr>
      <vt:lpstr>NON-INVASIVE GLUCOMETER</vt:lpstr>
      <vt:lpstr>Problem Specification</vt:lpstr>
      <vt:lpstr>Our solution</vt:lpstr>
      <vt:lpstr>Method</vt:lpstr>
      <vt:lpstr>METHODOLOGY</vt:lpstr>
      <vt:lpstr>CIRCUIT DIAGRAM  (FILTERING AND AMPLIFYING)</vt:lpstr>
      <vt:lpstr>PCB – SCHEMATIC diagram</vt:lpstr>
      <vt:lpstr>Main PCB - DESIGN</vt:lpstr>
      <vt:lpstr>Main PCB - 3D Model</vt:lpstr>
      <vt:lpstr>PowerPoint Presentation</vt:lpstr>
      <vt:lpstr>Enclosure</vt:lpstr>
      <vt:lpstr>Inside View</vt:lpstr>
      <vt:lpstr>Budget allocATION</vt:lpstr>
      <vt:lpstr>MARKETING PLAN</vt:lpstr>
      <vt:lpstr>Task allocation</vt:lpstr>
      <vt:lpstr>  THANK YOU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NON-INVASIVE GLUCOMETER</dc:title>
  <dc:creator>HP</dc:creator>
  <cp:lastModifiedBy>Mohamed Aazir</cp:lastModifiedBy>
  <cp:revision>23</cp:revision>
  <dcterms:modified xsi:type="dcterms:W3CDTF">2024-08-24T19:06:18Z</dcterms:modified>
</cp:coreProperties>
</file>